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306" r:id="rId5"/>
    <p:sldId id="259" r:id="rId6"/>
    <p:sldId id="260" r:id="rId7"/>
    <p:sldId id="261" r:id="rId8"/>
    <p:sldId id="304" r:id="rId9"/>
    <p:sldId id="305" r:id="rId10"/>
    <p:sldId id="262" r:id="rId11"/>
    <p:sldId id="303" r:id="rId12"/>
    <p:sldId id="263" r:id="rId13"/>
    <p:sldId id="264" r:id="rId14"/>
    <p:sldId id="265" r:id="rId15"/>
    <p:sldId id="266" r:id="rId16"/>
    <p:sldId id="267" r:id="rId17"/>
    <p:sldId id="269" r:id="rId18"/>
    <p:sldId id="270" r:id="rId19"/>
    <p:sldId id="271" r:id="rId20"/>
    <p:sldId id="268" r:id="rId21"/>
  </p:sldIdLst>
  <p:sldSz cx="12192000" cy="6858000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FB9E4D-1D19-47E1-90B6-A131705A21BD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F263B54-313A-4119-B68B-2C1E8198294E}">
      <dgm:prSet/>
      <dgm:spPr/>
      <dgm:t>
        <a:bodyPr/>
        <a:lstStyle/>
        <a:p>
          <a:r>
            <a:rPr lang="en-US"/>
            <a:t>How do we understand deviance as a form of social control? </a:t>
          </a:r>
        </a:p>
      </dgm:t>
    </dgm:pt>
    <dgm:pt modelId="{AD8E5C7E-E432-4AC1-994A-68F91463C6F7}" type="parTrans" cxnId="{3BA722DA-4BCD-4EE7-A529-9D8317249856}">
      <dgm:prSet/>
      <dgm:spPr/>
      <dgm:t>
        <a:bodyPr/>
        <a:lstStyle/>
        <a:p>
          <a:endParaRPr lang="en-US"/>
        </a:p>
      </dgm:t>
    </dgm:pt>
    <dgm:pt modelId="{3F939A3B-AB92-4965-B702-8CE04B8CABE0}" type="sibTrans" cxnId="{3BA722DA-4BCD-4EE7-A529-9D8317249856}">
      <dgm:prSet/>
      <dgm:spPr/>
      <dgm:t>
        <a:bodyPr/>
        <a:lstStyle/>
        <a:p>
          <a:endParaRPr lang="en-US"/>
        </a:p>
      </dgm:t>
    </dgm:pt>
    <dgm:pt modelId="{4CF83E27-8F5D-468C-BCCB-D1BE6908CD4E}">
      <dgm:prSet/>
      <dgm:spPr/>
      <dgm:t>
        <a:bodyPr/>
        <a:lstStyle/>
        <a:p>
          <a:r>
            <a:rPr lang="en-US"/>
            <a:t>How do individual and structural theories of deviance differ? </a:t>
          </a:r>
        </a:p>
      </dgm:t>
    </dgm:pt>
    <dgm:pt modelId="{56BF43F8-CC0C-442E-8C9D-E473D0E1A107}" type="parTrans" cxnId="{3DA024CA-9FC6-458D-A6B1-F78C142D3A50}">
      <dgm:prSet/>
      <dgm:spPr/>
      <dgm:t>
        <a:bodyPr/>
        <a:lstStyle/>
        <a:p>
          <a:endParaRPr lang="en-US"/>
        </a:p>
      </dgm:t>
    </dgm:pt>
    <dgm:pt modelId="{9862601F-5CFC-4BCC-984F-08D66EC382DC}" type="sibTrans" cxnId="{3DA024CA-9FC6-458D-A6B1-F78C142D3A50}">
      <dgm:prSet/>
      <dgm:spPr/>
      <dgm:t>
        <a:bodyPr/>
        <a:lstStyle/>
        <a:p>
          <a:endParaRPr lang="en-US"/>
        </a:p>
      </dgm:t>
    </dgm:pt>
    <dgm:pt modelId="{AEBF27AC-4D02-4D86-8966-AD242CA82CAB}">
      <dgm:prSet/>
      <dgm:spPr/>
      <dgm:t>
        <a:bodyPr/>
        <a:lstStyle/>
        <a:p>
          <a:r>
            <a:rPr lang="en-US"/>
            <a:t>How is crime a form of deviance? Why do people commit crime? </a:t>
          </a:r>
        </a:p>
      </dgm:t>
    </dgm:pt>
    <dgm:pt modelId="{C272A0ED-95F0-4588-AA15-C8CA3D09503C}" type="parTrans" cxnId="{A57C0027-982E-4427-9311-3102C684E93F}">
      <dgm:prSet/>
      <dgm:spPr/>
      <dgm:t>
        <a:bodyPr/>
        <a:lstStyle/>
        <a:p>
          <a:endParaRPr lang="en-US"/>
        </a:p>
      </dgm:t>
    </dgm:pt>
    <dgm:pt modelId="{8BB2A3BA-0719-48DD-8B95-3CE41C1A5DE0}" type="sibTrans" cxnId="{A57C0027-982E-4427-9311-3102C684E93F}">
      <dgm:prSet/>
      <dgm:spPr/>
      <dgm:t>
        <a:bodyPr/>
        <a:lstStyle/>
        <a:p>
          <a:endParaRPr lang="en-US"/>
        </a:p>
      </dgm:t>
    </dgm:pt>
    <dgm:pt modelId="{20AB8DA3-37EA-4845-9BA3-58A9D5F44881}">
      <dgm:prSet/>
      <dgm:spPr/>
      <dgm:t>
        <a:bodyPr/>
        <a:lstStyle/>
        <a:p>
          <a:r>
            <a:rPr lang="en-US"/>
            <a:t>What is the state of violence in society?</a:t>
          </a:r>
        </a:p>
      </dgm:t>
    </dgm:pt>
    <dgm:pt modelId="{940E46CF-ABD4-474D-8E60-285789786165}" type="parTrans" cxnId="{76FEBB7A-A8C2-4545-BED8-CFE2D9E63C72}">
      <dgm:prSet/>
      <dgm:spPr/>
      <dgm:t>
        <a:bodyPr/>
        <a:lstStyle/>
        <a:p>
          <a:endParaRPr lang="en-US"/>
        </a:p>
      </dgm:t>
    </dgm:pt>
    <dgm:pt modelId="{A1991DAF-0338-405A-A0F0-BC8658025ACB}" type="sibTrans" cxnId="{76FEBB7A-A8C2-4545-BED8-CFE2D9E63C72}">
      <dgm:prSet/>
      <dgm:spPr/>
      <dgm:t>
        <a:bodyPr/>
        <a:lstStyle/>
        <a:p>
          <a:endParaRPr lang="en-US"/>
        </a:p>
      </dgm:t>
    </dgm:pt>
    <dgm:pt modelId="{AC5C453B-9A81-4243-9164-C02695353517}" type="pres">
      <dgm:prSet presAssocID="{46FB9E4D-1D19-47E1-90B6-A131705A21BD}" presName="linear" presStyleCnt="0">
        <dgm:presLayoutVars>
          <dgm:animLvl val="lvl"/>
          <dgm:resizeHandles val="exact"/>
        </dgm:presLayoutVars>
      </dgm:prSet>
      <dgm:spPr/>
    </dgm:pt>
    <dgm:pt modelId="{BD7EBBDE-BD03-4023-8B01-BB7702447585}" type="pres">
      <dgm:prSet presAssocID="{1F263B54-313A-4119-B68B-2C1E8198294E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D1746E04-AE6A-421C-9C23-6A1ADB3B9FE6}" type="pres">
      <dgm:prSet presAssocID="{3F939A3B-AB92-4965-B702-8CE04B8CABE0}" presName="spacer" presStyleCnt="0"/>
      <dgm:spPr/>
    </dgm:pt>
    <dgm:pt modelId="{78107699-BFE4-419E-B1C7-50454432FBB3}" type="pres">
      <dgm:prSet presAssocID="{4CF83E27-8F5D-468C-BCCB-D1BE6908CD4E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299F040A-A68D-4796-BBDD-09DE65BBAF65}" type="pres">
      <dgm:prSet presAssocID="{9862601F-5CFC-4BCC-984F-08D66EC382DC}" presName="spacer" presStyleCnt="0"/>
      <dgm:spPr/>
    </dgm:pt>
    <dgm:pt modelId="{F47D0476-8DEA-43AC-AC5E-2DE19B74682F}" type="pres">
      <dgm:prSet presAssocID="{AEBF27AC-4D02-4D86-8966-AD242CA82CAB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0360F4B1-0B58-495B-B489-83D82456B78D}" type="pres">
      <dgm:prSet presAssocID="{8BB2A3BA-0719-48DD-8B95-3CE41C1A5DE0}" presName="spacer" presStyleCnt="0"/>
      <dgm:spPr/>
    </dgm:pt>
    <dgm:pt modelId="{29DC4EF8-A148-4060-B4FD-7884A3DBD25F}" type="pres">
      <dgm:prSet presAssocID="{20AB8DA3-37EA-4845-9BA3-58A9D5F44881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000B4721-4B20-4AE1-AAE6-57405C6F25C0}" type="presOf" srcId="{AEBF27AC-4D02-4D86-8966-AD242CA82CAB}" destId="{F47D0476-8DEA-43AC-AC5E-2DE19B74682F}" srcOrd="0" destOrd="0" presId="urn:microsoft.com/office/officeart/2005/8/layout/vList2"/>
    <dgm:cxn modelId="{A57C0027-982E-4427-9311-3102C684E93F}" srcId="{46FB9E4D-1D19-47E1-90B6-A131705A21BD}" destId="{AEBF27AC-4D02-4D86-8966-AD242CA82CAB}" srcOrd="2" destOrd="0" parTransId="{C272A0ED-95F0-4588-AA15-C8CA3D09503C}" sibTransId="{8BB2A3BA-0719-48DD-8B95-3CE41C1A5DE0}"/>
    <dgm:cxn modelId="{7658756C-140A-4BBE-A884-970EFAF625E6}" type="presOf" srcId="{4CF83E27-8F5D-468C-BCCB-D1BE6908CD4E}" destId="{78107699-BFE4-419E-B1C7-50454432FBB3}" srcOrd="0" destOrd="0" presId="urn:microsoft.com/office/officeart/2005/8/layout/vList2"/>
    <dgm:cxn modelId="{76FEBB7A-A8C2-4545-BED8-CFE2D9E63C72}" srcId="{46FB9E4D-1D19-47E1-90B6-A131705A21BD}" destId="{20AB8DA3-37EA-4845-9BA3-58A9D5F44881}" srcOrd="3" destOrd="0" parTransId="{940E46CF-ABD4-474D-8E60-285789786165}" sibTransId="{A1991DAF-0338-405A-A0F0-BC8658025ACB}"/>
    <dgm:cxn modelId="{56DB7D84-C4AC-4244-A018-A7555BD37A8C}" type="presOf" srcId="{1F263B54-313A-4119-B68B-2C1E8198294E}" destId="{BD7EBBDE-BD03-4023-8B01-BB7702447585}" srcOrd="0" destOrd="0" presId="urn:microsoft.com/office/officeart/2005/8/layout/vList2"/>
    <dgm:cxn modelId="{6122D6B0-4D18-400F-BAA2-C22BE57C7D2A}" type="presOf" srcId="{20AB8DA3-37EA-4845-9BA3-58A9D5F44881}" destId="{29DC4EF8-A148-4060-B4FD-7884A3DBD25F}" srcOrd="0" destOrd="0" presId="urn:microsoft.com/office/officeart/2005/8/layout/vList2"/>
    <dgm:cxn modelId="{3DA024CA-9FC6-458D-A6B1-F78C142D3A50}" srcId="{46FB9E4D-1D19-47E1-90B6-A131705A21BD}" destId="{4CF83E27-8F5D-468C-BCCB-D1BE6908CD4E}" srcOrd="1" destOrd="0" parTransId="{56BF43F8-CC0C-442E-8C9D-E473D0E1A107}" sibTransId="{9862601F-5CFC-4BCC-984F-08D66EC382DC}"/>
    <dgm:cxn modelId="{BE60F7CA-5741-4388-9566-FAC29C21DEDE}" type="presOf" srcId="{46FB9E4D-1D19-47E1-90B6-A131705A21BD}" destId="{AC5C453B-9A81-4243-9164-C02695353517}" srcOrd="0" destOrd="0" presId="urn:microsoft.com/office/officeart/2005/8/layout/vList2"/>
    <dgm:cxn modelId="{3BA722DA-4BCD-4EE7-A529-9D8317249856}" srcId="{46FB9E4D-1D19-47E1-90B6-A131705A21BD}" destId="{1F263B54-313A-4119-B68B-2C1E8198294E}" srcOrd="0" destOrd="0" parTransId="{AD8E5C7E-E432-4AC1-994A-68F91463C6F7}" sibTransId="{3F939A3B-AB92-4965-B702-8CE04B8CABE0}"/>
    <dgm:cxn modelId="{63751E63-2CE4-43AE-9E53-5F079C28E36E}" type="presParOf" srcId="{AC5C453B-9A81-4243-9164-C02695353517}" destId="{BD7EBBDE-BD03-4023-8B01-BB7702447585}" srcOrd="0" destOrd="0" presId="urn:microsoft.com/office/officeart/2005/8/layout/vList2"/>
    <dgm:cxn modelId="{702F1CF4-7843-4396-95E1-9ABFA7F60697}" type="presParOf" srcId="{AC5C453B-9A81-4243-9164-C02695353517}" destId="{D1746E04-AE6A-421C-9C23-6A1ADB3B9FE6}" srcOrd="1" destOrd="0" presId="urn:microsoft.com/office/officeart/2005/8/layout/vList2"/>
    <dgm:cxn modelId="{C4F742E7-C2D8-4879-878B-FB21EC8E307D}" type="presParOf" srcId="{AC5C453B-9A81-4243-9164-C02695353517}" destId="{78107699-BFE4-419E-B1C7-50454432FBB3}" srcOrd="2" destOrd="0" presId="urn:microsoft.com/office/officeart/2005/8/layout/vList2"/>
    <dgm:cxn modelId="{7C7E1230-B92F-4BA7-B1FF-B12BA287D35E}" type="presParOf" srcId="{AC5C453B-9A81-4243-9164-C02695353517}" destId="{299F040A-A68D-4796-BBDD-09DE65BBAF65}" srcOrd="3" destOrd="0" presId="urn:microsoft.com/office/officeart/2005/8/layout/vList2"/>
    <dgm:cxn modelId="{F08845D8-C66B-463F-92E9-6034FDC17F00}" type="presParOf" srcId="{AC5C453B-9A81-4243-9164-C02695353517}" destId="{F47D0476-8DEA-43AC-AC5E-2DE19B74682F}" srcOrd="4" destOrd="0" presId="urn:microsoft.com/office/officeart/2005/8/layout/vList2"/>
    <dgm:cxn modelId="{2FED8D68-4969-4B20-80F9-D32E4AF43A49}" type="presParOf" srcId="{AC5C453B-9A81-4243-9164-C02695353517}" destId="{0360F4B1-0B58-495B-B489-83D82456B78D}" srcOrd="5" destOrd="0" presId="urn:microsoft.com/office/officeart/2005/8/layout/vList2"/>
    <dgm:cxn modelId="{0C2AD1AE-737D-4677-A83A-68264C48E69D}" type="presParOf" srcId="{AC5C453B-9A81-4243-9164-C02695353517}" destId="{29DC4EF8-A148-4060-B4FD-7884A3DBD25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7EBBDE-BD03-4023-8B01-BB7702447585}">
      <dsp:nvSpPr>
        <dsp:cNvPr id="0" name=""/>
        <dsp:cNvSpPr/>
      </dsp:nvSpPr>
      <dsp:spPr>
        <a:xfrm>
          <a:off x="0" y="42799"/>
          <a:ext cx="6666833" cy="12729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How do we understand deviance as a form of social control? </a:t>
          </a:r>
        </a:p>
      </dsp:txBody>
      <dsp:txXfrm>
        <a:off x="62141" y="104940"/>
        <a:ext cx="6542551" cy="1148678"/>
      </dsp:txXfrm>
    </dsp:sp>
    <dsp:sp modelId="{78107699-BFE4-419E-B1C7-50454432FBB3}">
      <dsp:nvSpPr>
        <dsp:cNvPr id="0" name=""/>
        <dsp:cNvSpPr/>
      </dsp:nvSpPr>
      <dsp:spPr>
        <a:xfrm>
          <a:off x="0" y="1407919"/>
          <a:ext cx="6666833" cy="1272960"/>
        </a:xfrm>
        <a:prstGeom prst="roundRect">
          <a:avLst/>
        </a:prstGeom>
        <a:gradFill rotWithShape="0">
          <a:gsLst>
            <a:gs pos="0">
              <a:schemeClr val="accent2">
                <a:hueOff val="-294232"/>
                <a:satOff val="140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294232"/>
                <a:satOff val="140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294232"/>
                <a:satOff val="140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How do individual and structural theories of deviance differ? </a:t>
          </a:r>
        </a:p>
      </dsp:txBody>
      <dsp:txXfrm>
        <a:off x="62141" y="1470060"/>
        <a:ext cx="6542551" cy="1148678"/>
      </dsp:txXfrm>
    </dsp:sp>
    <dsp:sp modelId="{F47D0476-8DEA-43AC-AC5E-2DE19B74682F}">
      <dsp:nvSpPr>
        <dsp:cNvPr id="0" name=""/>
        <dsp:cNvSpPr/>
      </dsp:nvSpPr>
      <dsp:spPr>
        <a:xfrm>
          <a:off x="0" y="2773040"/>
          <a:ext cx="6666833" cy="1272960"/>
        </a:xfrm>
        <a:prstGeom prst="roundRect">
          <a:avLst/>
        </a:prstGeom>
        <a:gradFill rotWithShape="0">
          <a:gsLst>
            <a:gs pos="0">
              <a:schemeClr val="accent2">
                <a:hueOff val="-588464"/>
                <a:satOff val="2812"/>
                <a:lumOff val="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588464"/>
                <a:satOff val="2812"/>
                <a:lumOff val="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588464"/>
                <a:satOff val="2812"/>
                <a:lumOff val="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How is crime a form of deviance? Why do people commit crime? </a:t>
          </a:r>
        </a:p>
      </dsp:txBody>
      <dsp:txXfrm>
        <a:off x="62141" y="2835181"/>
        <a:ext cx="6542551" cy="1148678"/>
      </dsp:txXfrm>
    </dsp:sp>
    <dsp:sp modelId="{29DC4EF8-A148-4060-B4FD-7884A3DBD25F}">
      <dsp:nvSpPr>
        <dsp:cNvPr id="0" name=""/>
        <dsp:cNvSpPr/>
      </dsp:nvSpPr>
      <dsp:spPr>
        <a:xfrm>
          <a:off x="0" y="4138160"/>
          <a:ext cx="6666833" cy="1272960"/>
        </a:xfrm>
        <a:prstGeom prst="roundRect">
          <a:avLst/>
        </a:prstGeom>
        <a:gradFill rotWithShape="0">
          <a:gsLst>
            <a:gs pos="0">
              <a:schemeClr val="accent2">
                <a:hueOff val="-882696"/>
                <a:satOff val="4218"/>
                <a:lumOff val="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882696"/>
                <a:satOff val="4218"/>
                <a:lumOff val="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882696"/>
                <a:satOff val="4218"/>
                <a:lumOff val="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What is the state of violence in society?</a:t>
          </a:r>
        </a:p>
      </dsp:txBody>
      <dsp:txXfrm>
        <a:off x="62141" y="4200301"/>
        <a:ext cx="6542551" cy="11486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164FE-1770-4362-A10F-6AEF5C1D52E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59B21E-912D-4469-9840-537843FB9D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276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59B21E-912D-4469-9840-537843FB9D4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176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C1C25-179C-4A45-ED8D-745286C37E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C80FA7-366A-C614-657E-67802ACA3F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8851EC-455F-92B0-250B-9E2CED885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6D9E3-164B-4B13-A5B2-6ADD98FD0BC6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1DFF4D-D962-2D40-43BB-BEA4A36AC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18A1A4-3F8A-6E62-FEAA-E4A0AAC4A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E0C8A-858E-4C3E-AA7F-259EA3454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903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9F6DB-C986-1DEE-0B5B-59BEE2B89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D432B6-DA84-A3D0-F5BE-C6F05E4183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82D85-0D9B-AE2E-55D5-B78970323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6D9E3-164B-4B13-A5B2-6ADD98FD0BC6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4226B7-C44F-FBA6-FD40-FB76C8694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E910AF-9790-0F40-9DFA-23AF946D6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E0C8A-858E-4C3E-AA7F-259EA3454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612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0B9C6-565F-CF3A-15BE-CD23E2A67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DBE2CA-4122-ADB4-FE54-D5FE3920AE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AB6228-3CE4-777A-62FF-7B937A53A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6D9E3-164B-4B13-A5B2-6ADD98FD0BC6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8EAE21-D0EE-AF31-7053-6D186D2F3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34E671-F68D-2D32-68B0-EE6E8EF9A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E0C8A-858E-4C3E-AA7F-259EA3454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602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18739-F3A9-9618-7CCB-4AD7BA1F7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AAA920-226C-F9CC-4EF6-970723203B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A692EC-3200-787F-EE86-2ECCD431F0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0F170F-F444-48BD-8E27-F7C638A46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6D9E3-164B-4B13-A5B2-6ADD98FD0BC6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32D45B-CC86-BDAA-DD33-507E642FB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A4C139-B972-34FE-4938-AD58D1DDD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E0C8A-858E-4C3E-AA7F-259EA3454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66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867D7-9F92-7DEE-AD6A-65BDD3C0E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419DB4-4F4C-3C16-BF7F-63CACFAF15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694AA7-A17C-4FBB-AC85-460C7E7C1F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9A5240-C14B-CC76-4B37-D5BCA7B7CA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5C6326-24F3-E439-3E6C-38F1BF1CC7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E108CE-20DC-6D41-02C7-2707E58C3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6D9E3-164B-4B13-A5B2-6ADD98FD0BC6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FA46B9-72E5-F6B8-D6FC-DF0A9263F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E535B5-292A-6B11-2882-E15D99856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E0C8A-858E-4C3E-AA7F-259EA3454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192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86CED-3A05-AA78-AF1F-BB279A7C7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6BFB46-44C3-FA4E-C731-4B07913DA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6D9E3-164B-4B13-A5B2-6ADD98FD0BC6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BC90C2-BE99-B12C-E3A7-E4B1C0110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A1643E-91AD-7993-D398-DF4841D29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E0C8A-858E-4C3E-AA7F-259EA3454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133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809FDC-4AAC-3E88-5A3C-0F1C1F7B2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6D9E3-164B-4B13-A5B2-6ADD98FD0BC6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9B8A5A-F6A2-80C1-7044-82D77E7F8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E28401-E6A6-5BA7-CDE2-73952CA87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E0C8A-858E-4C3E-AA7F-259EA3454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229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74011-0998-305E-7630-6FD2CC4F7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52D84-0068-E857-5AFF-A9DEDEDFB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F3CE6A-80AC-1175-64F0-468AA5EFA0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DC2BA0-A98B-14E8-4E9B-6D61D4604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6D9E3-164B-4B13-A5B2-6ADD98FD0BC6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4C2EE7-8E2D-8929-797D-6087AE020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6AB693-4337-246B-FBDC-D78BBEC7C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E0C8A-858E-4C3E-AA7F-259EA3454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305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CC94A-EBF1-0F79-BC21-7E75EAA3B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CE7B56-6610-731B-59D1-A0BE99E175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CFFB4A-A73D-A6D2-81B8-70967CC5F1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476DA5-423F-2D6F-9402-B92C6A64D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6D9E3-164B-4B13-A5B2-6ADD98FD0BC6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761DBC-964F-2958-9CEA-D72C4B921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BB37BB-8E2C-8645-5FE1-92B0EBA72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E0C8A-858E-4C3E-AA7F-259EA3454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643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01D07-4F4C-926B-0CEF-6F85BF682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C7F976-CD93-C5E4-1F91-D32A8DE9FC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C096AF-7126-B22E-5F44-CF35DF6DB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6D9E3-164B-4B13-A5B2-6ADD98FD0BC6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80C476-A476-34E4-50D3-2C20A8688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228F50-C0A1-64AB-C66E-12A0664CE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E0C8A-858E-4C3E-AA7F-259EA3454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88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6D17E2-DECF-EA08-C294-4ED4DD36AA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693FF2-1905-2B2A-9D8B-8E327A63C4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ADC3AF-0E7A-A228-DE4A-326CDD14E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6D9E3-164B-4B13-A5B2-6ADD98FD0BC6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5FEB81-AC82-4555-6504-648651E1D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C6D8C-75F5-5896-35D7-872F7B599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E0C8A-858E-4C3E-AA7F-259EA3454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969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00CD2B-D94C-684A-241E-66E446E0E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DF5CCB-703C-D14B-0FCB-77ED2F3D4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57D482-247B-FE44-896B-137E47BC28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B6D9E3-164B-4B13-A5B2-6ADD98FD0BC6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B49CD-1672-1B95-899A-E92F89EC43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F5510D-7382-E533-09AA-675CCB6053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0E0C8A-858E-4C3E-AA7F-259EA3454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083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statue of a person holding scales&#10;&#10;AI-generated content may be incorrect.">
            <a:extLst>
              <a:ext uri="{FF2B5EF4-FFF2-40B4-BE49-F238E27FC236}">
                <a16:creationId xmlns:a16="http://schemas.microsoft.com/office/drawing/2014/main" id="{BFD1323F-DB95-EF83-B3A0-0D0E369BD1E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2490743-4CF9-4488-785B-4E68DF2766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DEVIANCE &amp;</a:t>
            </a:r>
            <a:br>
              <a:rPr lang="en-US">
                <a:solidFill>
                  <a:srgbClr val="FFFFFF"/>
                </a:solidFill>
              </a:rPr>
            </a:br>
            <a:r>
              <a:rPr lang="en-US">
                <a:solidFill>
                  <a:srgbClr val="FFFFFF"/>
                </a:solidFill>
              </a:rPr>
              <a:t>SOCIAL CONTROL</a:t>
            </a:r>
          </a:p>
        </p:txBody>
      </p:sp>
    </p:spTree>
    <p:extLst>
      <p:ext uri="{BB962C8B-B14F-4D97-AF65-F5344CB8AC3E}">
        <p14:creationId xmlns:p14="http://schemas.microsoft.com/office/powerpoint/2010/main" val="32473899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4E782B-8BC5-1462-DED3-CF5308041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Questions for today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F28C3A9E-98DD-CD32-CFAD-DCD05A0C23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5829205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65190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in handcuffs behind their back&#10;&#10;AI-generated content may be incorrect.">
            <a:extLst>
              <a:ext uri="{FF2B5EF4-FFF2-40B4-BE49-F238E27FC236}">
                <a16:creationId xmlns:a16="http://schemas.microsoft.com/office/drawing/2014/main" id="{811CF957-7DC8-F474-88E5-AD7A1C7563E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DB0282A-01BC-6DB1-B8A2-68EE15C3D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>
                <a:solidFill>
                  <a:srgbClr val="FFFFFF"/>
                </a:solidFill>
              </a:rPr>
              <a:t>INTERPRETING DEVIANCE</a:t>
            </a:r>
          </a:p>
        </p:txBody>
      </p:sp>
    </p:spTree>
    <p:extLst>
      <p:ext uri="{BB962C8B-B14F-4D97-AF65-F5344CB8AC3E}">
        <p14:creationId xmlns:p14="http://schemas.microsoft.com/office/powerpoint/2010/main" val="8717162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89907-B791-8D86-798C-70E9CBF02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Rank the Following from Least to Most Deviant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59C2A7-CAA0-2CE2-3B8C-B01273630B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000" dirty="0"/>
              <a:t>Speeding in a School Zone</a:t>
            </a:r>
          </a:p>
          <a:p>
            <a:r>
              <a:rPr lang="en-US" sz="2000" dirty="0"/>
              <a:t>Catching a fish with your bare hands</a:t>
            </a:r>
          </a:p>
          <a:p>
            <a:r>
              <a:rPr lang="en-US" sz="2000" dirty="0"/>
              <a:t>Loudly playing the trumpet on the subway and demanding money</a:t>
            </a:r>
          </a:p>
          <a:p>
            <a:r>
              <a:rPr lang="en-US" sz="2000" dirty="0"/>
              <a:t>Cheating on your wife who has Stage 4 cancer</a:t>
            </a:r>
          </a:p>
          <a:p>
            <a:r>
              <a:rPr lang="en-US" sz="2000" dirty="0"/>
              <a:t>Being part of a religion that does not believe in using </a:t>
            </a:r>
            <a:r>
              <a:rPr lang="en-US" sz="2000" i="1" dirty="0"/>
              <a:t>any</a:t>
            </a:r>
            <a:r>
              <a:rPr lang="en-US" sz="2000" dirty="0"/>
              <a:t> medical interventions</a:t>
            </a:r>
          </a:p>
          <a:p>
            <a:r>
              <a:rPr lang="en-US" sz="2000" dirty="0"/>
              <a:t>Applying the above religion to medical choices for your children under 18</a:t>
            </a:r>
          </a:p>
          <a:p>
            <a:r>
              <a:rPr lang="en-US" sz="2000" dirty="0"/>
              <a:t>Going naked in public</a:t>
            </a:r>
          </a:p>
          <a:p>
            <a:r>
              <a:rPr lang="en-US" sz="2000" dirty="0"/>
              <a:t>Jaywalking</a:t>
            </a:r>
          </a:p>
          <a:p>
            <a:r>
              <a:rPr lang="en-US" sz="2000" dirty="0"/>
              <a:t>Giving whiskey to dogs</a:t>
            </a:r>
          </a:p>
          <a:p>
            <a:r>
              <a:rPr lang="en-US" sz="2000" dirty="0"/>
              <a:t>Giving whiskey to children</a:t>
            </a:r>
          </a:p>
          <a:p>
            <a:r>
              <a:rPr lang="en-US" sz="2000" dirty="0"/>
              <a:t>Chasing down and shooting a stranger who is walking in your neighborhood</a:t>
            </a:r>
          </a:p>
          <a:p>
            <a:r>
              <a:rPr lang="en-US" sz="2000" dirty="0"/>
              <a:t>Knowingly polluting a water supply for local families with harmful chemicals and not informing them</a:t>
            </a:r>
          </a:p>
        </p:txBody>
      </p:sp>
    </p:spTree>
    <p:extLst>
      <p:ext uri="{BB962C8B-B14F-4D97-AF65-F5344CB8AC3E}">
        <p14:creationId xmlns:p14="http://schemas.microsoft.com/office/powerpoint/2010/main" val="4187493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19AC2A-676D-4B09-DEC2-DD2649E68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en-US" sz="4800"/>
              <a:t>Thinking about deviance and social 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5A1EF-701C-4BF1-B309-3E70A49781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r>
              <a:rPr lang="en-US" sz="2500" dirty="0"/>
              <a:t>Is it any behavior that’s weird or unusual? </a:t>
            </a:r>
          </a:p>
          <a:p>
            <a:r>
              <a:rPr lang="en-US" sz="2500" dirty="0"/>
              <a:t>Only illegal acts? Acts against the rules? </a:t>
            </a:r>
          </a:p>
          <a:p>
            <a:r>
              <a:rPr lang="en-US" sz="2500" dirty="0"/>
              <a:t>Only non-normative behaviors? </a:t>
            </a:r>
          </a:p>
          <a:p>
            <a:r>
              <a:rPr lang="en-US" sz="2500" dirty="0"/>
              <a:t>Yes. But it depends. </a:t>
            </a:r>
          </a:p>
          <a:p>
            <a:r>
              <a:rPr lang="en-US" sz="2500" dirty="0"/>
              <a:t>Deviance includes behaviors that violate social norms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4445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CD029C-DC9E-3BA4-DDB0-D14F7431B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US" sz="4800"/>
              <a:t>Deviance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C6C25-96E4-609B-64F0-DAC26A6B5F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r>
              <a:rPr lang="en-US" sz="2500" dirty="0"/>
              <a:t>Definition: Behaviors that violate social norms </a:t>
            </a:r>
          </a:p>
          <a:p>
            <a:r>
              <a:rPr lang="en-US" sz="2500" dirty="0"/>
              <a:t>However, requires we make assumptions of social reality</a:t>
            </a:r>
          </a:p>
        </p:txBody>
      </p:sp>
      <p:pic>
        <p:nvPicPr>
          <p:cNvPr id="5" name="Picture 4" descr="A group of people marching in a street&#10;&#10;AI-generated content may be incorrect.">
            <a:extLst>
              <a:ext uri="{FF2B5EF4-FFF2-40B4-BE49-F238E27FC236}">
                <a16:creationId xmlns:a16="http://schemas.microsoft.com/office/drawing/2014/main" id="{1D8F02C7-9B33-0B4C-AF34-BA8A3E0C0A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1532" y="2892862"/>
            <a:ext cx="5150277" cy="289703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203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C1324-2C11-46AC-3894-78A75C954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16DAC-320A-E05F-491F-CE6B873C9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79731" cy="4351338"/>
          </a:xfrm>
        </p:spPr>
        <p:txBody>
          <a:bodyPr/>
          <a:lstStyle/>
          <a:p>
            <a:r>
              <a:rPr lang="en-US" dirty="0"/>
              <a:t>Folkways </a:t>
            </a:r>
          </a:p>
          <a:p>
            <a:pPr lvl="1"/>
            <a:r>
              <a:rPr lang="en-US" dirty="0"/>
              <a:t>Least serious: Customs </a:t>
            </a:r>
          </a:p>
          <a:p>
            <a:r>
              <a:rPr lang="en-US" dirty="0"/>
              <a:t>Mores </a:t>
            </a:r>
          </a:p>
          <a:p>
            <a:pPr lvl="1"/>
            <a:r>
              <a:rPr lang="en-US" dirty="0"/>
              <a:t>More serious: Values and morals </a:t>
            </a:r>
          </a:p>
          <a:p>
            <a:r>
              <a:rPr lang="en-US" dirty="0"/>
              <a:t>Laws </a:t>
            </a:r>
          </a:p>
          <a:p>
            <a:pPr lvl="1"/>
            <a:r>
              <a:rPr lang="en-US" dirty="0"/>
              <a:t>Codified</a:t>
            </a:r>
          </a:p>
        </p:txBody>
      </p:sp>
      <p:pic>
        <p:nvPicPr>
          <p:cNvPr id="5" name="Picture 4" descr="A group of wooden figurines&#10;&#10;AI-generated content may be incorrect.">
            <a:extLst>
              <a:ext uri="{FF2B5EF4-FFF2-40B4-BE49-F238E27FC236}">
                <a16:creationId xmlns:a16="http://schemas.microsoft.com/office/drawing/2014/main" id="{922AEA1F-7751-9455-06B0-D6E4CABA78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03"/>
          <a:stretch/>
        </p:blipFill>
        <p:spPr>
          <a:xfrm>
            <a:off x="5745970" y="1348883"/>
            <a:ext cx="6048549" cy="391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769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82022-C693-4711-AD8D-12AB15B38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192" y="874822"/>
            <a:ext cx="6201105" cy="1325563"/>
          </a:xfrm>
        </p:spPr>
        <p:txBody>
          <a:bodyPr/>
          <a:lstStyle/>
          <a:p>
            <a:r>
              <a:rPr lang="en-US" dirty="0"/>
              <a:t>Case study: Andrew Martinez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2A32C-D5A2-4B91-8432-D38E4E889B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3807"/>
            <a:ext cx="6067097" cy="3833156"/>
          </a:xfrm>
        </p:spPr>
        <p:txBody>
          <a:bodyPr/>
          <a:lstStyle/>
          <a:p>
            <a:r>
              <a:rPr lang="en-US" dirty="0"/>
              <a:t>Nude rights activist who began refusing to wear clothes around UC Berkeley.</a:t>
            </a:r>
          </a:p>
          <a:p>
            <a:r>
              <a:rPr lang="en-US" dirty="0"/>
              <a:t>No local laws or institutional rules opposing nudity.</a:t>
            </a:r>
          </a:p>
          <a:p>
            <a:r>
              <a:rPr lang="en-US" dirty="0"/>
              <a:t>Law passed to criminalize nudity and subsequent arrest</a:t>
            </a:r>
          </a:p>
        </p:txBody>
      </p:sp>
      <p:pic>
        <p:nvPicPr>
          <p:cNvPr id="1026" name="Picture 2" descr="In 1992, Andrew “Naked Guy” Martinez roamed Cal in the buff to make a point  about personal freedom – until UC Berkeley banned nudity, ending the  experiment. #berkeley #ucberkeley">
            <a:extLst>
              <a:ext uri="{FF2B5EF4-FFF2-40B4-BE49-F238E27FC236}">
                <a16:creationId xmlns:a16="http://schemas.microsoft.com/office/drawing/2014/main" id="{ABF89BEF-A9B2-4E39-B9DA-6D0B62BC3C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6315" y="874822"/>
            <a:ext cx="3800475" cy="477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40939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3C6E6-810C-4116-AF8D-F0B78FEF5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8F6B1-8BB3-4865-ACE0-B42D901745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were the primary factors that contributed to the breakdown of inmate control and management at the penitentiary leading up to the riot?</a:t>
            </a:r>
          </a:p>
          <a:p>
            <a:r>
              <a:rPr lang="en-US" dirty="0"/>
              <a:t>How did the social structure of the prison impact various forms of deviance inside the prison?</a:t>
            </a:r>
          </a:p>
          <a:p>
            <a:r>
              <a:rPr lang="en-US" dirty="0"/>
              <a:t>Why do you think </a:t>
            </a:r>
            <a:r>
              <a:rPr lang="en-US"/>
              <a:t>some prisoners participated </a:t>
            </a:r>
            <a:r>
              <a:rPr lang="en-US" dirty="0"/>
              <a:t>in violence while others did not?</a:t>
            </a:r>
          </a:p>
        </p:txBody>
      </p:sp>
    </p:spTree>
    <p:extLst>
      <p:ext uri="{BB962C8B-B14F-4D97-AF65-F5344CB8AC3E}">
        <p14:creationId xmlns:p14="http://schemas.microsoft.com/office/powerpoint/2010/main" val="6184558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0D01200-0224-43C5-AB38-FB4D16B73F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592DB9-F322-5C8B-64D6-C2F75055B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68770" cy="1536192"/>
          </a:xfrm>
        </p:spPr>
        <p:txBody>
          <a:bodyPr anchor="b">
            <a:normAutofit/>
          </a:bodyPr>
          <a:lstStyle/>
          <a:p>
            <a:r>
              <a:rPr lang="en-US" sz="5200"/>
              <a:t>Deviance is social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8A44A4-A002-4A88-9FC9-1D0566C97A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3202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E7D5C7B-DD16-401B-85CE-4AAA2A4F5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506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ED1EFB-7A91-F53D-CC26-C8C760C3B4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3355848"/>
            <a:ext cx="6268770" cy="2825496"/>
          </a:xfrm>
        </p:spPr>
        <p:txBody>
          <a:bodyPr>
            <a:normAutofit/>
          </a:bodyPr>
          <a:lstStyle/>
          <a:p>
            <a:r>
              <a:rPr lang="en-US" sz="2500" dirty="0"/>
              <a:t>Moral Entrepreneur: Individuals or groups that seek to change norms to align to their own worldview (often through activism).</a:t>
            </a:r>
          </a:p>
        </p:txBody>
      </p:sp>
      <p:pic>
        <p:nvPicPr>
          <p:cNvPr id="5" name="Picture 4" descr="A person voting in a ballot box&#10;&#10;AI-generated content may be incorrect.">
            <a:extLst>
              <a:ext uri="{FF2B5EF4-FFF2-40B4-BE49-F238E27FC236}">
                <a16:creationId xmlns:a16="http://schemas.microsoft.com/office/drawing/2014/main" id="{7888C302-6C59-E5E2-07B9-2ACF9BE3E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330" y="601133"/>
            <a:ext cx="4185158" cy="5580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688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777E57D-6A88-4B5B-A068-2BA7FF4E8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F2F839-2DD2-4A83-4FA0-DA0F7C81D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02920"/>
            <a:ext cx="10509504" cy="1975104"/>
          </a:xfrm>
        </p:spPr>
        <p:txBody>
          <a:bodyPr anchor="b">
            <a:normAutofit/>
          </a:bodyPr>
          <a:lstStyle/>
          <a:p>
            <a:r>
              <a:rPr lang="en-US" sz="5400"/>
              <a:t>Moral Panics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117410-A2A4-4085-9ADC-46744551D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772" y="0"/>
            <a:ext cx="10506456" cy="191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F74EB5-E547-4FB4-95F5-BCC788F3C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2894076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26B79F-B237-756D-FCED-4B2CD3A16B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65021"/>
            <a:ext cx="10509504" cy="2715768"/>
          </a:xfrm>
        </p:spPr>
        <p:txBody>
          <a:bodyPr>
            <a:noAutofit/>
          </a:bodyPr>
          <a:lstStyle/>
          <a:p>
            <a:r>
              <a:rPr lang="en-US" sz="2500" dirty="0"/>
              <a:t>Successful moral entrepreneurship can sometimes lead to…</a:t>
            </a:r>
          </a:p>
          <a:p>
            <a:r>
              <a:rPr lang="en-US" sz="2500" dirty="0"/>
              <a:t>Moral Panic: an exaggerated, widespread fear regarding the collapse of public morality </a:t>
            </a:r>
          </a:p>
          <a:p>
            <a:r>
              <a:rPr lang="en-US" sz="2500" dirty="0"/>
              <a:t>Examples: </a:t>
            </a:r>
          </a:p>
          <a:p>
            <a:pPr lvl="1"/>
            <a:r>
              <a:rPr lang="en-US" sz="2500" dirty="0"/>
              <a:t>Sexting </a:t>
            </a:r>
          </a:p>
          <a:p>
            <a:pPr lvl="1"/>
            <a:r>
              <a:rPr lang="en-US" sz="2500" dirty="0"/>
              <a:t>Immigration </a:t>
            </a:r>
          </a:p>
          <a:p>
            <a:pPr lvl="1"/>
            <a:r>
              <a:rPr lang="en-US" sz="2500" dirty="0"/>
              <a:t>College politics</a:t>
            </a:r>
          </a:p>
          <a:p>
            <a:pPr lvl="1"/>
            <a:r>
              <a:rPr lang="en-US" sz="2500" dirty="0"/>
              <a:t>Transgender Athletes</a:t>
            </a:r>
          </a:p>
          <a:p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41005278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773A2-EE9B-BDE5-C85A-109AD4FE9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AshleyMadison.com Hack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21DC1-D3F1-C712-B649-A19E31BA4E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570927" cy="435133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In July 2015, hacker group released user data including personally identifiable information from website for married people seeking extramarital affairs.</a:t>
            </a:r>
          </a:p>
          <a:p>
            <a:r>
              <a:rPr lang="en-US" dirty="0"/>
              <a:t>Outcomes included public shaming, extortion, legal consequences, and suicides.</a:t>
            </a:r>
          </a:p>
          <a:p>
            <a:r>
              <a:rPr lang="en-US" dirty="0"/>
              <a:t>Multiple forms of deviance:</a:t>
            </a:r>
          </a:p>
          <a:p>
            <a:r>
              <a:rPr lang="en-US" dirty="0"/>
              <a:t>Theft and release of personal information</a:t>
            </a:r>
          </a:p>
          <a:p>
            <a:r>
              <a:rPr lang="en-US" dirty="0"/>
              <a:t>Marital infidelity (intended or actual)</a:t>
            </a:r>
          </a:p>
          <a:p>
            <a:r>
              <a:rPr lang="en-US" dirty="0"/>
              <a:t>Suicides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8A4FEE-9082-A0EA-BED9-601CDA25DAA3}"/>
              </a:ext>
            </a:extLst>
          </p:cNvPr>
          <p:cNvSpPr txBox="1"/>
          <p:nvPr/>
        </p:nvSpPr>
        <p:spPr>
          <a:xfrm>
            <a:off x="6490952" y="1825624"/>
            <a:ext cx="4314423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Questions</a:t>
            </a:r>
          </a:p>
          <a:p>
            <a:pPr marL="342900" indent="-342900">
              <a:buAutoNum type="arabicPeriod"/>
            </a:pPr>
            <a:r>
              <a:rPr lang="en-US" sz="2200" dirty="0"/>
              <a:t>Which was most deviant and why?</a:t>
            </a:r>
          </a:p>
          <a:p>
            <a:pPr marL="342900" indent="-342900">
              <a:buAutoNum type="arabicPeriod"/>
            </a:pPr>
            <a:r>
              <a:rPr lang="en-US" sz="2200" dirty="0"/>
              <a:t>Do you reject the label deviant for any of these behaviors? Why or why not?</a:t>
            </a:r>
          </a:p>
          <a:p>
            <a:pPr marL="342900" indent="-342900">
              <a:buAutoNum type="arabicPeriod"/>
            </a:pPr>
            <a:r>
              <a:rPr lang="en-US" sz="2200" dirty="0"/>
              <a:t>Who was likely punished the most severely? Web site operators, users, or hackers? Does severity of punishment match the deviance?</a:t>
            </a:r>
          </a:p>
        </p:txBody>
      </p:sp>
      <p:pic>
        <p:nvPicPr>
          <p:cNvPr id="6" name="Picture 5" descr="A person wearing a black lace mask&#10;&#10;AI-generated content may be incorrect.">
            <a:extLst>
              <a:ext uri="{FF2B5EF4-FFF2-40B4-BE49-F238E27FC236}">
                <a16:creationId xmlns:a16="http://schemas.microsoft.com/office/drawing/2014/main" id="{F2CCC835-6563-DB39-850A-C3182EB1E9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6896" y="86409"/>
            <a:ext cx="3347545" cy="1882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4803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hand holding a group of paper people&#10;&#10;AI-generated content may be incorrect.">
            <a:extLst>
              <a:ext uri="{FF2B5EF4-FFF2-40B4-BE49-F238E27FC236}">
                <a16:creationId xmlns:a16="http://schemas.microsoft.com/office/drawing/2014/main" id="{2932A965-0118-1E56-64DC-989E4029C8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25" b="6985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B221FDE-B7AB-8C6F-9336-370C0B7FF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>
                <a:solidFill>
                  <a:srgbClr val="FFFFFF"/>
                </a:solidFill>
              </a:rPr>
              <a:t>THEORIES OF DEVIANCE AND SOCIAL CONTROL</a:t>
            </a:r>
          </a:p>
        </p:txBody>
      </p:sp>
    </p:spTree>
    <p:extLst>
      <p:ext uri="{BB962C8B-B14F-4D97-AF65-F5344CB8AC3E}">
        <p14:creationId xmlns:p14="http://schemas.microsoft.com/office/powerpoint/2010/main" val="34994234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FA170-CDA1-BF7F-B7A5-60107BE77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Deviance Perspectives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84C329-88DD-D311-4429-8357B9D65E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55" y="1366549"/>
            <a:ext cx="10669489" cy="4124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8784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099CCD-A94B-FE19-538C-C96AA0D34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en-US" sz="4800"/>
              <a:t>Deviance builds social cohesion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DD0298-BB04-C6C8-B802-7F1A382E25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r>
              <a:rPr lang="en-US" sz="2500" dirty="0"/>
              <a:t>Durkheimian view: Deviance serves a social function. </a:t>
            </a:r>
          </a:p>
          <a:p>
            <a:r>
              <a:rPr lang="en-US" sz="2500" dirty="0"/>
              <a:t>Tells us right from wrong </a:t>
            </a:r>
          </a:p>
          <a:p>
            <a:r>
              <a:rPr lang="en-US" sz="2500" dirty="0"/>
              <a:t>Establishes boundaries </a:t>
            </a:r>
          </a:p>
          <a:p>
            <a:r>
              <a:rPr lang="en-US" sz="2500" dirty="0"/>
              <a:t>Punishment is for us, not them </a:t>
            </a:r>
          </a:p>
          <a:p>
            <a:r>
              <a:rPr lang="en-US" sz="2500" dirty="0"/>
              <a:t>The normality of crime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18118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777E57D-6A88-4B5B-A068-2BA7FF4E8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FE3A6B-12A6-7396-FB98-F45F30060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02920"/>
            <a:ext cx="10509504" cy="1975104"/>
          </a:xfrm>
        </p:spPr>
        <p:txBody>
          <a:bodyPr anchor="b">
            <a:normAutofit/>
          </a:bodyPr>
          <a:lstStyle/>
          <a:p>
            <a:r>
              <a:rPr lang="en-US" sz="5400"/>
              <a:t>Deviance also results from lack of cohesion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117410-A2A4-4085-9ADC-46744551D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772" y="0"/>
            <a:ext cx="10506456" cy="191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F74EB5-E547-4FB4-95F5-BCC788F3C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2894076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A531A7-F062-6473-71E6-8F888DA96C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328416"/>
            <a:ext cx="10509504" cy="2715768"/>
          </a:xfrm>
        </p:spPr>
        <p:txBody>
          <a:bodyPr>
            <a:normAutofit/>
          </a:bodyPr>
          <a:lstStyle/>
          <a:p>
            <a:r>
              <a:rPr lang="en-US" sz="2500" dirty="0"/>
              <a:t>Durkheim’s classic study of suicide in France </a:t>
            </a:r>
          </a:p>
          <a:p>
            <a:r>
              <a:rPr lang="en-US" sz="2500" dirty="0"/>
              <a:t>Suicide is viewed as individual, but rates vary by country, race, and gender. </a:t>
            </a:r>
          </a:p>
          <a:p>
            <a:r>
              <a:rPr lang="en-US" sz="2500" dirty="0"/>
              <a:t>Theory: Rapid social changes and lack of social cohesion or regulation: led people to feel left out</a:t>
            </a:r>
          </a:p>
        </p:txBody>
      </p:sp>
    </p:spTree>
    <p:extLst>
      <p:ext uri="{BB962C8B-B14F-4D97-AF65-F5344CB8AC3E}">
        <p14:creationId xmlns:p14="http://schemas.microsoft.com/office/powerpoint/2010/main" val="5171824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493DD82-8DFE-6F65-6451-AF85A35C48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676" y="657300"/>
            <a:ext cx="10726647" cy="3620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FE1CF0-58EE-1CE0-9F16-913C2B3549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9557" y="4694402"/>
            <a:ext cx="9492885" cy="180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4689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893B780-9E98-5598-B61B-A4AC3AC23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939" y="971207"/>
            <a:ext cx="10898121" cy="4915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0459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26F014F-FA44-CD79-7007-72214CB22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375" y="643466"/>
            <a:ext cx="10269250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9784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113187-3CC2-16C7-6C1A-7499CE495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en-US" sz="4000"/>
              <a:t>Anomie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42A7FE-58A4-97E5-3D59-7900E9AAD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80" y="2405067"/>
            <a:ext cx="6002110" cy="3729034"/>
          </a:xfrm>
        </p:spPr>
        <p:txBody>
          <a:bodyPr>
            <a:normAutofit/>
          </a:bodyPr>
          <a:lstStyle/>
          <a:p>
            <a:r>
              <a:rPr lang="en-US" sz="2500" dirty="0"/>
              <a:t>Lack of social norms to guide behavior </a:t>
            </a:r>
          </a:p>
          <a:p>
            <a:r>
              <a:rPr lang="en-US" sz="2500" dirty="0"/>
              <a:t>Deviance occurs when there is a mismatch between a person’s goals and whether they have the means to achieve them</a:t>
            </a:r>
          </a:p>
        </p:txBody>
      </p:sp>
      <p:pic>
        <p:nvPicPr>
          <p:cNvPr id="4" name="Picture 3" descr="Child hiding in a box. ">
            <a:extLst>
              <a:ext uri="{FF2B5EF4-FFF2-40B4-BE49-F238E27FC236}">
                <a16:creationId xmlns:a16="http://schemas.microsoft.com/office/drawing/2014/main" id="{9056827D-0470-9033-57EC-9147D7FE0DB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6" r="33494" b="-1"/>
          <a:stretch>
            <a:fillRect/>
          </a:stretch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6208509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981</TotalTime>
  <Words>608</Words>
  <Application>Microsoft Office PowerPoint</Application>
  <PresentationFormat>Widescreen</PresentationFormat>
  <Paragraphs>81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Aptos</vt:lpstr>
      <vt:lpstr>Calibri</vt:lpstr>
      <vt:lpstr>Aptos Display</vt:lpstr>
      <vt:lpstr>Office Theme</vt:lpstr>
      <vt:lpstr>DEVIANCE &amp; SOCIAL CONTROL</vt:lpstr>
      <vt:lpstr>Questions for today</vt:lpstr>
      <vt:lpstr>INTERPRETING DEVIANCE</vt:lpstr>
      <vt:lpstr>Rank the Following from Least to Most Deviant</vt:lpstr>
      <vt:lpstr>Thinking about deviance and social control</vt:lpstr>
      <vt:lpstr>Deviance</vt:lpstr>
      <vt:lpstr>Norms</vt:lpstr>
      <vt:lpstr>Case study: Andrew Martinez</vt:lpstr>
      <vt:lpstr>Reading Questions</vt:lpstr>
      <vt:lpstr>Deviance is social</vt:lpstr>
      <vt:lpstr>Moral Panics</vt:lpstr>
      <vt:lpstr>AshleyMadison.com Hack</vt:lpstr>
      <vt:lpstr>THEORIES OF DEVIANCE AND SOCIAL CONTROL</vt:lpstr>
      <vt:lpstr>Deviance Perspectives</vt:lpstr>
      <vt:lpstr>Deviance builds social cohesion</vt:lpstr>
      <vt:lpstr>Deviance also results from lack of cohesion</vt:lpstr>
      <vt:lpstr>PowerPoint Presentation</vt:lpstr>
      <vt:lpstr>PowerPoint Presentation</vt:lpstr>
      <vt:lpstr>PowerPoint Presentation</vt:lpstr>
      <vt:lpstr>Anomie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DEVIANCE &amp; SOCIAL CONTROL</dc:title>
  <dc:creator>Anna Zhang</dc:creator>
  <cp:lastModifiedBy>Anna Zhang</cp:lastModifiedBy>
  <cp:revision>66</cp:revision>
  <dcterms:created xsi:type="dcterms:W3CDTF">2025-05-24T15:19:06Z</dcterms:created>
  <dcterms:modified xsi:type="dcterms:W3CDTF">2026-09-23T15:54:13Z</dcterms:modified>
</cp:coreProperties>
</file>